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77" r:id="rId4"/>
    <p:sldId id="279" r:id="rId5"/>
    <p:sldId id="280" r:id="rId6"/>
    <p:sldId id="270" r:id="rId7"/>
    <p:sldId id="271" r:id="rId8"/>
    <p:sldId id="272" r:id="rId9"/>
    <p:sldId id="273" r:id="rId10"/>
    <p:sldId id="274" r:id="rId11"/>
    <p:sldId id="290" r:id="rId12"/>
    <p:sldId id="275" r:id="rId13"/>
    <p:sldId id="281" r:id="rId14"/>
    <p:sldId id="278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6" r:id="rId23"/>
    <p:sldId id="289" r:id="rId24"/>
    <p:sldId id="260" r:id="rId25"/>
    <p:sldId id="262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9D5EA0-64C2-4261-BCAB-DFA94E252A8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AA761B-278F-478C-8358-3BFF7F29E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Shop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Price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on fires involving combustible metals, such as zinc, magnesium, and titanium.</a:t>
            </a:r>
          </a:p>
          <a:p>
            <a:r>
              <a:rPr lang="en-US" dirty="0" smtClean="0"/>
              <a:t>Symbol is a yellow star with the letter D in the center.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riboufire.net/images/resources/fireexty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"/>
            <a:ext cx="5638800" cy="5620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 shops should have </a:t>
            </a:r>
            <a:r>
              <a:rPr lang="en-US" dirty="0" smtClean="0"/>
              <a:t>all four types of extinguishers.</a:t>
            </a:r>
          </a:p>
          <a:p>
            <a:r>
              <a:rPr lang="en-US" dirty="0" smtClean="0"/>
              <a:t>Placed at a low level making them easy to lift.</a:t>
            </a:r>
          </a:p>
          <a:p>
            <a:r>
              <a:rPr lang="en-US" dirty="0" smtClean="0"/>
              <a:t>Marked with red paint and signs.</a:t>
            </a:r>
          </a:p>
          <a:p>
            <a:r>
              <a:rPr lang="en-US" dirty="0" smtClean="0"/>
              <a:t>Located by the main door.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programs—training, meetings, etc.</a:t>
            </a:r>
          </a:p>
          <a:p>
            <a:r>
              <a:rPr lang="en-US" dirty="0" smtClean="0"/>
              <a:t>Emergency phone numbers</a:t>
            </a:r>
          </a:p>
          <a:p>
            <a:pPr lvl="1"/>
            <a:r>
              <a:rPr lang="en-US" dirty="0" smtClean="0"/>
              <a:t>Found on a sheet by the phone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 </a:t>
            </a:r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Protection</a:t>
            </a:r>
          </a:p>
          <a:p>
            <a:r>
              <a:rPr lang="en-US" dirty="0" smtClean="0"/>
              <a:t>Dress Code</a:t>
            </a:r>
          </a:p>
          <a:p>
            <a:r>
              <a:rPr lang="en-US" dirty="0" smtClean="0"/>
              <a:t>Behavior</a:t>
            </a:r>
          </a:p>
          <a:p>
            <a:r>
              <a:rPr lang="en-US" dirty="0" smtClean="0"/>
              <a:t>Ventilation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“An ounce of prevention is worth a pound of cure” when it comes to eye protection</a:t>
            </a:r>
          </a:p>
          <a:p>
            <a:r>
              <a:rPr lang="en-US" dirty="0" smtClean="0"/>
              <a:t>Always wear proper eye protection when working in the shop</a:t>
            </a:r>
          </a:p>
          <a:p>
            <a:r>
              <a:rPr lang="en-US" dirty="0" smtClean="0"/>
              <a:t>A welder must be protected from harmful light radiation given off by the welding process</a:t>
            </a:r>
          </a:p>
          <a:p>
            <a:r>
              <a:rPr lang="en-US" dirty="0" smtClean="0"/>
              <a:t>For welding you will be using chipping goggles and a welding helmet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6655604" cy="630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Wear properly fitted clothes.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welding, sleeves should be buttoned and gloves should be worn.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Wear boots or high top; Tightly laced shoes.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Do not wear loose clothing, shirt tails, open-toed shoes and unbuttoned sleeves around power equipment.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Do not wear clothes that you do not want to get dirty.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illerwelds.com/resources/articles/images/Well-Dressed-Welder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6400800" cy="5878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accidents are caused by carelessness</a:t>
            </a:r>
          </a:p>
          <a:p>
            <a:r>
              <a:rPr lang="en-US" dirty="0" smtClean="0"/>
              <a:t>Caused by human error</a:t>
            </a:r>
          </a:p>
          <a:p>
            <a:r>
              <a:rPr lang="en-US" dirty="0" smtClean="0"/>
              <a:t>Refrain from getting involved in poor </a:t>
            </a:r>
          </a:p>
          <a:p>
            <a:pPr>
              <a:buFont typeface="Times New Roman" charset="0"/>
              <a:buNone/>
            </a:pPr>
            <a:r>
              <a:rPr lang="en-US" dirty="0" smtClean="0"/>
              <a:t>	shop behavior:</a:t>
            </a:r>
          </a:p>
          <a:p>
            <a:pPr lvl="1">
              <a:buFont typeface="Times New Roman" charset="0"/>
              <a:buNone/>
            </a:pPr>
            <a:r>
              <a:rPr lang="en-US" dirty="0" smtClean="0"/>
              <a:t>scuffling				playing with tools</a:t>
            </a:r>
          </a:p>
          <a:p>
            <a:pPr lvl="1">
              <a:buFont typeface="Times New Roman" charset="0"/>
              <a:buNone/>
            </a:pPr>
            <a:r>
              <a:rPr lang="en-US" dirty="0" smtClean="0"/>
              <a:t>tripping				running</a:t>
            </a:r>
          </a:p>
          <a:p>
            <a:pPr lvl="1">
              <a:buFont typeface="Times New Roman" charset="0"/>
              <a:buNone/>
            </a:pPr>
            <a:r>
              <a:rPr lang="en-US" dirty="0" smtClean="0"/>
              <a:t>pushing				hurrying projects </a:t>
            </a:r>
          </a:p>
          <a:p>
            <a:pPr lvl="1">
              <a:buFont typeface="Times New Roman" charset="0"/>
              <a:buNone/>
            </a:pPr>
            <a:r>
              <a:rPr lang="en-US" dirty="0" smtClean="0"/>
              <a:t>disobeying shop rules		loud talking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Shop Safety</a:t>
            </a:r>
          </a:p>
          <a:p>
            <a:r>
              <a:rPr lang="en-US" dirty="0" smtClean="0"/>
              <a:t>Dangers </a:t>
            </a:r>
            <a:r>
              <a:rPr lang="en-US" dirty="0" smtClean="0"/>
              <a:t>Associated </a:t>
            </a:r>
            <a:r>
              <a:rPr lang="en-US" dirty="0" smtClean="0"/>
              <a:t>with working in the shop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Welding fumes can be harmful to the welder causing implications such as:</a:t>
            </a:r>
          </a:p>
          <a:p>
            <a:pPr lvl="1"/>
            <a:r>
              <a:rPr lang="en-US" dirty="0" smtClean="0"/>
              <a:t>Irritation of the respiratory tract</a:t>
            </a:r>
          </a:p>
          <a:p>
            <a:pPr lvl="1"/>
            <a:r>
              <a:rPr lang="en-US" dirty="0" smtClean="0"/>
              <a:t>Slightly increase the risk of lung cancer</a:t>
            </a:r>
          </a:p>
          <a:p>
            <a:r>
              <a:rPr lang="en-US" dirty="0" smtClean="0"/>
              <a:t>Welding should be done in a well ventilated area</a:t>
            </a:r>
          </a:p>
          <a:p>
            <a:r>
              <a:rPr lang="en-US" dirty="0" smtClean="0"/>
              <a:t>Should attempt to control fumes at the source</a:t>
            </a:r>
          </a:p>
          <a:p>
            <a:pPr lvl="1"/>
            <a:r>
              <a:rPr lang="en-US" dirty="0" smtClean="0"/>
              <a:t>Common ways</a:t>
            </a:r>
          </a:p>
          <a:p>
            <a:pPr lvl="2"/>
            <a:r>
              <a:rPr lang="en-US" dirty="0" smtClean="0"/>
              <a:t>Extracted benches</a:t>
            </a:r>
          </a:p>
          <a:p>
            <a:pPr lvl="2"/>
            <a:r>
              <a:rPr lang="en-US" dirty="0" smtClean="0"/>
              <a:t>Local exhaust ventilation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Ventilation Systems</a:t>
            </a:r>
            <a:endParaRPr lang="en-US" dirty="0"/>
          </a:p>
        </p:txBody>
      </p:sp>
      <p:pic>
        <p:nvPicPr>
          <p:cNvPr id="8" name="Picture 5" descr="bench                                                          00000002untitled                       B34A41D1: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198"/>
            <a:ext cx="3322318" cy="5069432"/>
          </a:xfrm>
          <a:prstGeom prst="rect">
            <a:avLst/>
          </a:prstGeom>
          <a:noFill/>
        </p:spPr>
      </p:pic>
      <p:pic>
        <p:nvPicPr>
          <p:cNvPr id="9" name="Picture 7" descr="local                                                          00000002untitled                       B34A41D1: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00200"/>
            <a:ext cx="3108960" cy="504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Dangers Associated with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Electrical Shock</a:t>
            </a:r>
          </a:p>
          <a:p>
            <a:r>
              <a:rPr lang="en-US" dirty="0" smtClean="0"/>
              <a:t>Harmful Fumes</a:t>
            </a:r>
          </a:p>
          <a:p>
            <a:r>
              <a:rPr lang="en-US" dirty="0" smtClean="0"/>
              <a:t>Burns</a:t>
            </a:r>
          </a:p>
          <a:p>
            <a:r>
              <a:rPr lang="en-US" dirty="0" smtClean="0"/>
              <a:t>Radiant energy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shock can kill and may be caused by:</a:t>
            </a:r>
          </a:p>
          <a:p>
            <a:pPr lvl="1"/>
            <a:r>
              <a:rPr lang="en-US" dirty="0" smtClean="0"/>
              <a:t>Standing in damp areas</a:t>
            </a:r>
          </a:p>
          <a:p>
            <a:pPr lvl="1"/>
            <a:r>
              <a:rPr lang="en-US" dirty="0" smtClean="0"/>
              <a:t>Welding without gloves</a:t>
            </a:r>
          </a:p>
          <a:p>
            <a:pPr lvl="1"/>
            <a:r>
              <a:rPr lang="en-US" dirty="0" smtClean="0"/>
              <a:t>Bare cables</a:t>
            </a:r>
          </a:p>
          <a:p>
            <a:pPr lvl="1"/>
            <a:r>
              <a:rPr lang="en-US" dirty="0" smtClean="0"/>
              <a:t>Un-insulated holder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Harmful Fumes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Given off in welding process especially when welding on galvanized or other coated materials.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Good ventilation can prevent this from occurring.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working in a confined area use respirator or other approved breathing devices.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Wear adequate protective clothing.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Always wear leather gloves.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Wear high top shoes.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Keep collar, shirt pockets, etc buttoned.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Use a welding helmet with the correct shade lens in good condition.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Wear suitable clothing—do not leave bare skin exposed to the rays of the arc.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Do not strike the arc without covering the face and eyes.  Give warning to others before striking the arc.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Avoid looking directly at the arc where others are welding without proper eye protection.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Shop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Fire Prevention</a:t>
            </a:r>
          </a:p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 work areas</a:t>
            </a:r>
          </a:p>
          <a:p>
            <a:r>
              <a:rPr lang="en-US" dirty="0" smtClean="0"/>
              <a:t>Sweeping—prevent slips and falls</a:t>
            </a:r>
          </a:p>
          <a:p>
            <a:r>
              <a:rPr lang="en-US" dirty="0" smtClean="0"/>
              <a:t>Keeping designated walking areas clear of debris</a:t>
            </a:r>
          </a:p>
          <a:p>
            <a:r>
              <a:rPr lang="en-US" dirty="0" smtClean="0"/>
              <a:t>Restoring equipment and tools after job is completed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Discard frayed cords and wires</a:t>
            </a:r>
          </a:p>
          <a:p>
            <a:r>
              <a:rPr lang="en-US" dirty="0" smtClean="0"/>
              <a:t>Keep flammable liquids away from heat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four types of extinguishers:</a:t>
            </a:r>
          </a:p>
          <a:p>
            <a:pPr lvl="1"/>
            <a:r>
              <a:rPr lang="en-US" dirty="0" smtClean="0"/>
              <a:t>Type A</a:t>
            </a:r>
          </a:p>
          <a:p>
            <a:pPr lvl="1"/>
            <a:r>
              <a:rPr lang="en-US" dirty="0" smtClean="0"/>
              <a:t>Type B</a:t>
            </a:r>
          </a:p>
          <a:p>
            <a:pPr lvl="1"/>
            <a:r>
              <a:rPr lang="en-US" dirty="0" smtClean="0"/>
              <a:t>Type C</a:t>
            </a:r>
          </a:p>
          <a:p>
            <a:pPr lvl="1"/>
            <a:r>
              <a:rPr lang="en-US" dirty="0" smtClean="0"/>
              <a:t>Type D</a:t>
            </a:r>
          </a:p>
          <a:p>
            <a:r>
              <a:rPr lang="en-US" dirty="0" smtClean="0"/>
              <a:t>Each type is designed to put out fires on certain types of materials.</a:t>
            </a:r>
          </a:p>
          <a:p>
            <a:r>
              <a:rPr lang="en-US" dirty="0" smtClean="0"/>
              <a:t>Using the wrong type of extinguisher can be dangerous, either causing fire to spread, causing electrical shock, or causing an explosion.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combustible solids such as:</a:t>
            </a:r>
          </a:p>
          <a:p>
            <a:pPr lvl="1"/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Wood</a:t>
            </a:r>
          </a:p>
          <a:p>
            <a:pPr lvl="1"/>
            <a:r>
              <a:rPr lang="en-US" dirty="0" smtClean="0"/>
              <a:t>Cloth</a:t>
            </a:r>
          </a:p>
          <a:p>
            <a:r>
              <a:rPr lang="en-US" dirty="0" smtClean="0"/>
              <a:t>Symbol is a green triangle with the letter A in the center.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B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combustible liquids, such as:</a:t>
            </a:r>
          </a:p>
          <a:p>
            <a:pPr lvl="1"/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Paint Thinner</a:t>
            </a:r>
          </a:p>
          <a:p>
            <a:r>
              <a:rPr lang="en-US" dirty="0" smtClean="0"/>
              <a:t>Symbol is a red square with the letter B in the center.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 Extinguishers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electrical fires:</a:t>
            </a:r>
          </a:p>
          <a:p>
            <a:pPr lvl="1"/>
            <a:r>
              <a:rPr lang="en-US" dirty="0" smtClean="0"/>
              <a:t>Fires involving motors, fuse boxes, and welding machines</a:t>
            </a:r>
          </a:p>
          <a:p>
            <a:r>
              <a:rPr lang="en-US" dirty="0" smtClean="0"/>
              <a:t>Symbol is a blue circle with the letter C in the center.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647</Words>
  <Application>Microsoft Office PowerPoint</Application>
  <PresentationFormat>On-screen Show (4:3)</PresentationFormat>
  <Paragraphs>114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Shop Safety</vt:lpstr>
      <vt:lpstr>Outline</vt:lpstr>
      <vt:lpstr>General Shop Safety</vt:lpstr>
      <vt:lpstr>Housekeeping</vt:lpstr>
      <vt:lpstr>Fire Prevention</vt:lpstr>
      <vt:lpstr>Fire Extinguishers</vt:lpstr>
      <vt:lpstr>Type A Extinguishers</vt:lpstr>
      <vt:lpstr>Type B Extinguishers</vt:lpstr>
      <vt:lpstr>Type C Extinguishers</vt:lpstr>
      <vt:lpstr>Type D Extinguishers</vt:lpstr>
      <vt:lpstr>Slide 11</vt:lpstr>
      <vt:lpstr>Location of Extinguishers</vt:lpstr>
      <vt:lpstr>Management</vt:lpstr>
      <vt:lpstr>Shop Safety</vt:lpstr>
      <vt:lpstr>Eye Protection</vt:lpstr>
      <vt:lpstr>Slide 16</vt:lpstr>
      <vt:lpstr>Dress Code</vt:lpstr>
      <vt:lpstr>Slide 18</vt:lpstr>
      <vt:lpstr>Behavior</vt:lpstr>
      <vt:lpstr>Ventilation</vt:lpstr>
      <vt:lpstr>Proper Ventilation Systems</vt:lpstr>
      <vt:lpstr>Dangers Associated with Welding</vt:lpstr>
      <vt:lpstr>Electrical Shock</vt:lpstr>
      <vt:lpstr>Harmful Fumes</vt:lpstr>
      <vt:lpstr>Burns</vt:lpstr>
      <vt:lpstr>Radiant Energy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 Welding</dc:title>
  <dc:creator>Matthew</dc:creator>
  <cp:lastModifiedBy>Matthew</cp:lastModifiedBy>
  <cp:revision>18</cp:revision>
  <dcterms:created xsi:type="dcterms:W3CDTF">2013-11-06T23:09:16Z</dcterms:created>
  <dcterms:modified xsi:type="dcterms:W3CDTF">2014-08-14T02:46:24Z</dcterms:modified>
</cp:coreProperties>
</file>