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3" r:id="rId12"/>
    <p:sldId id="266" r:id="rId13"/>
    <p:sldId id="267" r:id="rId14"/>
    <p:sldId id="269" r:id="rId15"/>
    <p:sldId id="268" r:id="rId16"/>
    <p:sldId id="271" r:id="rId17"/>
    <p:sldId id="272" r:id="rId18"/>
    <p:sldId id="270" r:id="rId19"/>
    <p:sldId id="273" r:id="rId20"/>
    <p:sldId id="274" r:id="rId21"/>
    <p:sldId id="287" r:id="rId22"/>
    <p:sldId id="277" r:id="rId23"/>
    <p:sldId id="278" r:id="rId24"/>
    <p:sldId id="279" r:id="rId25"/>
    <p:sldId id="280" r:id="rId26"/>
    <p:sldId id="281" r:id="rId27"/>
    <p:sldId id="282" r:id="rId28"/>
    <p:sldId id="288" r:id="rId29"/>
    <p:sldId id="283" r:id="rId30"/>
    <p:sldId id="284" r:id="rId31"/>
    <p:sldId id="292" r:id="rId32"/>
    <p:sldId id="285" r:id="rId33"/>
    <p:sldId id="290" r:id="rId34"/>
    <p:sldId id="289" r:id="rId35"/>
    <p:sldId id="291" r:id="rId36"/>
    <p:sldId id="286" r:id="rId37"/>
    <p:sldId id="275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2E036-23AE-4802-8CF5-E6D3D71F3E8F}" type="datetimeFigureOut">
              <a:rPr lang="en-US"/>
              <a:pPr>
                <a:defRPr/>
              </a:pPr>
              <a:t>12/6/2012</a:t>
            </a:fld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5EF49-768C-418D-A266-792EFFB04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D3242-0231-4474-BB5D-15E590D11B99}" type="datetimeFigureOut">
              <a:rPr lang="en-US"/>
              <a:pPr>
                <a:defRPr/>
              </a:pPr>
              <a:t>12/6/2012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04624-C16F-46D2-A5F1-5BEC85C51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92586-CE98-478D-AA8D-011E190883F4}" type="datetimeFigureOut">
              <a:rPr lang="en-US"/>
              <a:pPr>
                <a:defRPr/>
              </a:pPr>
              <a:t>12/6/2012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11029-CD57-48B5-9798-6C2907AFD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B980E-F6D9-4A95-A925-4E221BFF9529}" type="datetimeFigureOut">
              <a:rPr lang="en-US"/>
              <a:pPr>
                <a:defRPr/>
              </a:pPr>
              <a:t>12/6/2012</a:t>
            </a:fld>
            <a:endParaRPr lang="en-US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D21F2-7D81-46B6-9A5E-AE4D869F9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B72D8-026D-449C-9FAE-E0D68ACAC75E}" type="datetimeFigureOut">
              <a:rPr lang="en-US"/>
              <a:pPr>
                <a:defRPr/>
              </a:pPr>
              <a:t>12/6/2012</a:t>
            </a:fld>
            <a:endParaRPr lang="en-US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112A1-EDF9-4648-B315-D68787A0D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EB473-F605-430E-94CA-A88A067B7FCC}" type="datetimeFigureOut">
              <a:rPr lang="en-US"/>
              <a:pPr>
                <a:defRPr/>
              </a:pPr>
              <a:t>12/6/2012</a:t>
            </a:fld>
            <a:endParaRPr lang="en-US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58CEF-F595-44C7-A6EC-B1E872364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128D0-92A9-458C-8D39-CD7FAA6D4EAA}" type="datetimeFigureOut">
              <a:rPr lang="en-US"/>
              <a:pPr>
                <a:defRPr/>
              </a:pPr>
              <a:t>12/6/2012</a:t>
            </a:fld>
            <a:endParaRPr lang="en-US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CED21-F6E0-424A-B420-17233E9DA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25C89-A7A0-46FD-9F6B-41E62CE93649}" type="datetimeFigureOut">
              <a:rPr lang="en-US"/>
              <a:pPr>
                <a:defRPr/>
              </a:pPr>
              <a:t>12/6/2012</a:t>
            </a:fld>
            <a:endParaRPr lang="en-US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CBAE4-3EE0-4049-9B4E-19EDA274A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A41BE-6C06-4B7C-B1D9-387D793CB256}" type="datetimeFigureOut">
              <a:rPr lang="en-US"/>
              <a:pPr>
                <a:defRPr/>
              </a:pPr>
              <a:t>12/6/2012</a:t>
            </a:fld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BD3F5-DD59-4CF1-9090-76D655978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15EAC-3514-492B-99B5-B53319CCCDA5}" type="datetimeFigureOut">
              <a:rPr lang="en-US"/>
              <a:pPr>
                <a:defRPr/>
              </a:pPr>
              <a:t>12/6/2012</a:t>
            </a:fld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A525F-033B-44CF-8BFA-F7034BC51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58291-832E-4FCD-8797-8228B5940F91}" type="datetimeFigureOut">
              <a:rPr lang="en-US"/>
              <a:pPr>
                <a:defRPr/>
              </a:pPr>
              <a:t>12/6/2012</a:t>
            </a:fld>
            <a:endParaRPr lang="en-US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C4162-9BE9-4D22-A5AA-DEABDFCEE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tx1">
                    <a:alpha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97986C-4275-4A32-A469-8B1B1E73A08A}" type="datetimeFigureOut">
              <a:rPr lang="en-US"/>
              <a:pPr>
                <a:defRPr/>
              </a:pPr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i="1">
                <a:solidFill>
                  <a:schemeClr val="tx1">
                    <a:alpha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tx1">
                    <a:alpha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13DED6-F659-40CA-BC0B-6BADB1EBC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Tunga" pitchFamily="2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player.discoveryeducation.com/index.cfm?guidAssetId=28DF7397-D53F-406F-A49F-219125726FE0&amp;blnFromSearch=1&amp;productcode=U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player.discoveryeducation.com/index.cfm?guidAssetId=19C350AF-D8F1-40E0-BA71-F4B96D98788F&amp;blnFromSearch=1&amp;productcode=U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youtube.com/watch?v=L9HONNu8eN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5" y="2895600"/>
            <a:ext cx="4572000" cy="13684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/>
              <a:t>The Great Depression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5" y="1463675"/>
            <a:ext cx="8334375" cy="4724400"/>
          </a:xfrm>
        </p:spPr>
        <p:txBody>
          <a:bodyPr/>
          <a:lstStyle/>
          <a:p>
            <a:pPr marL="342900" indent="-34290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America had a vastly uneven distribution of wealth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Despite the economic boom- only a small percentage were taking in a dramatic increase in wealth</a:t>
            </a:r>
          </a:p>
          <a:p>
            <a:pPr marL="51435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1% of the population had seen their share in the national income grow 60% from 1920-1929</a:t>
            </a:r>
          </a:p>
          <a:p>
            <a:pPr marL="51435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Average American worker only saw an increase of 8%</a:t>
            </a:r>
          </a:p>
          <a:p>
            <a:pPr marL="51435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/>
          </a:p>
          <a:p>
            <a:pPr marL="51435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The economic boom was beginning to look more like an illusion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Sound familiar?</a:t>
            </a:r>
            <a:endParaRPr lang="en-US" sz="2400" dirty="0"/>
          </a:p>
        </p:txBody>
      </p:sp>
      <p:sp>
        <p:nvSpPr>
          <p:cNvPr id="225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Unequal distribution of wealth…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38200" y="1371600"/>
            <a:ext cx="7680960" cy="501396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/>
              <a:t>“Have you bought an automobile yet?”</a:t>
            </a:r>
          </a:p>
          <a:p>
            <a:pPr algn="ctr"/>
            <a:r>
              <a:rPr lang="en-US" sz="2000" b="1" dirty="0"/>
              <a:t>“No, we felt we couldn’t afford one”</a:t>
            </a:r>
          </a:p>
          <a:p>
            <a:pPr algn="ctr"/>
            <a:r>
              <a:rPr lang="en-US" sz="2000" b="1" dirty="0"/>
              <a:t>“Mr. Budge has one and he is not as well off as you are”</a:t>
            </a:r>
          </a:p>
          <a:p>
            <a:pPr algn="ctr"/>
            <a:r>
              <a:rPr lang="en-US" sz="2000" b="1" dirty="0"/>
              <a:t>“Yes, I know. But their second installments came due, and they had no money to pay for it”</a:t>
            </a:r>
          </a:p>
          <a:p>
            <a:pPr algn="ctr"/>
            <a:r>
              <a:rPr lang="en-US" sz="2000" b="1" dirty="0"/>
              <a:t>“Did they lose the car?”</a:t>
            </a:r>
          </a:p>
          <a:p>
            <a:pPr algn="ctr"/>
            <a:r>
              <a:rPr lang="en-US" sz="2000" b="1" dirty="0"/>
              <a:t>“No, they got the money and paid the installment”</a:t>
            </a:r>
          </a:p>
          <a:p>
            <a:pPr algn="ctr"/>
            <a:r>
              <a:rPr lang="en-US" sz="2000" b="1" dirty="0"/>
              <a:t>“How did they get the money?”</a:t>
            </a:r>
          </a:p>
          <a:p>
            <a:pPr algn="ctr"/>
            <a:r>
              <a:rPr lang="en-US" sz="2000" b="1" dirty="0"/>
              <a:t>“They sold the cook-stove”</a:t>
            </a:r>
          </a:p>
          <a:p>
            <a:pPr algn="ctr"/>
            <a:r>
              <a:rPr lang="en-US" sz="2000" b="1" dirty="0"/>
              <a:t>“How could they get along without a cook-stove?”</a:t>
            </a:r>
          </a:p>
          <a:p>
            <a:pPr algn="ctr"/>
            <a:r>
              <a:rPr lang="en-US" sz="2000" b="1" dirty="0"/>
              <a:t>“They didn’t. They bought another one on the installment plan.”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Consumer Confidence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73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5" y="1463675"/>
            <a:ext cx="8410575" cy="4724400"/>
          </a:xfrm>
        </p:spPr>
        <p:txBody>
          <a:bodyPr/>
          <a:lstStyle/>
          <a:p>
            <a:pPr marL="342900" indent="-34290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Consumer Credit</a:t>
            </a:r>
          </a:p>
          <a:p>
            <a:pPr marL="51435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By the end of the 1920s, many consumers were seeing the end of their credit limits</a:t>
            </a:r>
          </a:p>
          <a:p>
            <a:pPr marL="51435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Pace of purchases will slow </a:t>
            </a:r>
            <a:r>
              <a:rPr lang="en-US" sz="2200" dirty="0" smtClean="0">
                <a:sym typeface="Wingdings" pitchFamily="2" charset="2"/>
              </a:rPr>
              <a:t> demand for goods </a:t>
            </a:r>
            <a:endParaRPr lang="en-US" sz="2200" dirty="0" smtClean="0"/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Investment Credit</a:t>
            </a:r>
          </a:p>
          <a:p>
            <a:pPr marL="51435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Investors began to even use credit (from banks or stockbrokers) to buy stocks in a company</a:t>
            </a:r>
          </a:p>
          <a:p>
            <a:pPr marL="51435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The investor pays a portion of the stock (while the loaner pays the rest) and when the stock is sold, the investor will pay back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b="1" dirty="0" smtClean="0">
                <a:sym typeface="Wingdings" pitchFamily="2" charset="2"/>
              </a:rPr>
              <a:t>buying on margin</a:t>
            </a:r>
          </a:p>
          <a:p>
            <a:pPr marL="51435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 smtClean="0">
                <a:sym typeface="Wingdings" pitchFamily="2" charset="2"/>
              </a:rPr>
              <a:t>Risks? </a:t>
            </a:r>
            <a:endParaRPr lang="en-US" sz="2200" b="1" dirty="0"/>
          </a:p>
        </p:txBody>
      </p:sp>
      <p:sp>
        <p:nvSpPr>
          <p:cNvPr id="2355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Buying on Credit</a:t>
            </a:r>
          </a:p>
        </p:txBody>
      </p:sp>
      <p:sp>
        <p:nvSpPr>
          <p:cNvPr id="4" name="Down Arrow 3"/>
          <p:cNvSpPr/>
          <p:nvPr/>
        </p:nvSpPr>
        <p:spPr>
          <a:xfrm>
            <a:off x="6629400" y="25146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5" y="1463675"/>
            <a:ext cx="8029575" cy="4724400"/>
          </a:xfrm>
        </p:spPr>
        <p:txBody>
          <a:bodyPr/>
          <a:lstStyle/>
          <a:p>
            <a:pPr marL="342900" indent="-34290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Investor wants to buy 100 shares of stock in Vasser Company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Each share costs $10; so 100 shares @ $10 = $1000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Investor would pay $500, would borrow $500 from a stockbroker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endParaRPr lang="en-US" sz="2000" dirty="0"/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Enter Risks and Rewards:</a:t>
            </a:r>
          </a:p>
          <a:p>
            <a:pPr marL="51435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Reward: If price of stock rose to $15 , investor could sell stock for $1,500. They pay back their loan AND make a profit! </a:t>
            </a:r>
            <a:r>
              <a:rPr lang="en-US" sz="1800" dirty="0" smtClean="0">
                <a:sym typeface="Wingdings" pitchFamily="2" charset="2"/>
              </a:rPr>
              <a:t></a:t>
            </a:r>
          </a:p>
          <a:p>
            <a:pPr marL="51435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ym typeface="Wingdings" pitchFamily="2" charset="2"/>
              </a:rPr>
              <a:t>Risk: Price of stock falls to $5, investor would only sell stock for $500. They pay back their loan and make NO profit. </a:t>
            </a:r>
          </a:p>
          <a:p>
            <a:pPr marL="51435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ym typeface="Wingdings" pitchFamily="2" charset="2"/>
            </a:endParaRPr>
          </a:p>
          <a:p>
            <a:pPr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2457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Buying on Margin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5" y="1463675"/>
            <a:ext cx="8258175" cy="4724400"/>
          </a:xfrm>
        </p:spPr>
        <p:txBody>
          <a:bodyPr>
            <a:normAutofit lnSpcReduction="10000"/>
          </a:bodyPr>
          <a:lstStyle/>
          <a:p>
            <a:pPr marL="285750" indent="-28575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CA" sz="2800" dirty="0" smtClean="0"/>
              <a:t>Buying on Margin encouraged </a:t>
            </a:r>
            <a:r>
              <a:rPr lang="en-CA" sz="2800" dirty="0">
                <a:solidFill>
                  <a:srgbClr val="FF0000"/>
                </a:solidFill>
              </a:rPr>
              <a:t>STOCK SPECULATION</a:t>
            </a:r>
            <a:r>
              <a:rPr lang="en-CA" sz="2800" dirty="0"/>
              <a:t> - people would buy and sell stocks </a:t>
            </a:r>
            <a:r>
              <a:rPr lang="en-CA" sz="2800" i="1" dirty="0"/>
              <a:t>quickly</a:t>
            </a:r>
            <a:r>
              <a:rPr lang="en-CA" sz="2800" dirty="0"/>
              <a:t> to make a quick buck</a:t>
            </a:r>
          </a:p>
          <a:p>
            <a:pPr marL="285750" indent="-28575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CA" sz="2800" dirty="0" smtClean="0"/>
              <a:t>All this </a:t>
            </a:r>
            <a:r>
              <a:rPr lang="en-CA" sz="2800" dirty="0"/>
              <a:t>buying &amp; </a:t>
            </a:r>
            <a:r>
              <a:rPr lang="en-CA" sz="2800" dirty="0" smtClean="0"/>
              <a:t>selling caused stock </a:t>
            </a:r>
            <a:r>
              <a:rPr lang="en-CA" sz="2800" dirty="0"/>
              <a:t>value </a:t>
            </a:r>
            <a:r>
              <a:rPr lang="en-CA" sz="2800" dirty="0" smtClean="0"/>
              <a:t>to increase </a:t>
            </a:r>
            <a:r>
              <a:rPr lang="en-CA" sz="2800" dirty="0"/>
              <a:t>(Ex: G.E stock $130 </a:t>
            </a:r>
            <a:r>
              <a:rPr lang="en-CA" sz="2800" dirty="0">
                <a:sym typeface="Wingdings" pitchFamily="2" charset="2"/>
              </a:rPr>
              <a:t></a:t>
            </a:r>
            <a:r>
              <a:rPr lang="en-CA" sz="2800" dirty="0"/>
              <a:t> $396/share)</a:t>
            </a:r>
          </a:p>
          <a:p>
            <a:pPr marL="285750" indent="-28575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CA" sz="2800" dirty="0" smtClean="0"/>
              <a:t>This </a:t>
            </a:r>
            <a:r>
              <a:rPr lang="en-CA" sz="2800" dirty="0"/>
              <a:t>quick turnover didn't aid </a:t>
            </a:r>
            <a:r>
              <a:rPr lang="en-CA" sz="2800" dirty="0" smtClean="0"/>
              <a:t>companies </a:t>
            </a:r>
            <a:r>
              <a:rPr lang="en-CA" sz="2800" dirty="0">
                <a:sym typeface="Wingdings" pitchFamily="2" charset="2"/>
              </a:rPr>
              <a:t></a:t>
            </a:r>
            <a:r>
              <a:rPr lang="en-CA" sz="2800" dirty="0"/>
              <a:t> they needed long term investments so they could pay bills (stock value was like an illusion)</a:t>
            </a:r>
          </a:p>
          <a:p>
            <a:pPr marL="285750" indent="-28575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CA" sz="2800" dirty="0"/>
              <a:t>T</a:t>
            </a:r>
            <a:r>
              <a:rPr lang="en-CA" sz="2800" dirty="0" smtClean="0"/>
              <a:t>raders </a:t>
            </a:r>
            <a:r>
              <a:rPr lang="en-CA" sz="2800" dirty="0"/>
              <a:t>would buy and sell shares intentionally to inflate a given </a:t>
            </a:r>
            <a:r>
              <a:rPr lang="en-CA" sz="2800" dirty="0" smtClean="0"/>
              <a:t>companies stock </a:t>
            </a:r>
            <a:r>
              <a:rPr lang="en-CA" sz="2800" dirty="0"/>
              <a:t>value</a:t>
            </a:r>
          </a:p>
          <a:p>
            <a:pPr marL="285750" indent="-28575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CA" sz="2800" dirty="0" smtClean="0"/>
              <a:t>All </a:t>
            </a:r>
            <a:r>
              <a:rPr lang="en-CA" sz="2800" dirty="0"/>
              <a:t>of this gave a false sense of security/confidence in the American market</a:t>
            </a:r>
            <a:endParaRPr lang="en-US" sz="2800" dirty="0"/>
          </a:p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25602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7680325" cy="838200"/>
          </a:xfrm>
        </p:spPr>
        <p:txBody>
          <a:bodyPr/>
          <a:lstStyle/>
          <a:p>
            <a:pPr eaLnBrk="1" hangingPunct="1"/>
            <a:r>
              <a:rPr lang="en-US" smtClean="0"/>
              <a:t>Stock Speculation and Problem…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5" y="1463675"/>
            <a:ext cx="7680325" cy="5013325"/>
          </a:xfrm>
        </p:spPr>
        <p:txBody>
          <a:bodyPr/>
          <a:lstStyle/>
          <a:p>
            <a:pPr marL="342900" indent="-34290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Federal Reserve: nation’s central bank 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Federal Reserve Board: takes actions and set policies to regulate the nation’s money supply in order to promote healthy economic activity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endParaRPr lang="en-US" sz="2400" dirty="0"/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Moved to make it more difficult and costly to offer margin loans to investors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Corporations found away around this- they provided $ to stockbrokers instead of banks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Many began to speculate that a crash in the value of all stocks would soon come…</a:t>
            </a:r>
            <a:endParaRPr lang="en-US" sz="2400" dirty="0"/>
          </a:p>
        </p:txBody>
      </p:sp>
      <p:sp>
        <p:nvSpPr>
          <p:cNvPr id="2662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Federal Reserve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4925" y="762000"/>
            <a:ext cx="8562975" cy="5867400"/>
          </a:xfrm>
        </p:spPr>
        <p:txBody>
          <a:bodyPr/>
          <a:lstStyle/>
          <a:p>
            <a:pPr marL="342900" indent="-34290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It’s all an illusion</a:t>
            </a:r>
          </a:p>
          <a:p>
            <a:pPr marL="51435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1928- Market value had a 50% gain</a:t>
            </a:r>
          </a:p>
          <a:p>
            <a:pPr marL="51435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1929- another 27% gain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Speculation Begins…</a:t>
            </a:r>
          </a:p>
          <a:p>
            <a:pPr marL="51435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/>
              <a:t>Clear that sales of goods was not what it had been (remember, credit is dying out)</a:t>
            </a:r>
          </a:p>
          <a:p>
            <a:pPr marL="51435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/>
              <a:t>Fears began that stock prices would soon collapse</a:t>
            </a:r>
          </a:p>
          <a:p>
            <a:pPr marL="687388" lvl="2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/>
              <a:t>If you heard this and had money in stocks, what would YOU do</a:t>
            </a:r>
            <a:r>
              <a:rPr lang="en-US" sz="2200" dirty="0" smtClean="0"/>
              <a:t>?</a:t>
            </a:r>
            <a:endParaRPr lang="en-US" sz="2400" dirty="0" smtClean="0"/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October 24, 1929</a:t>
            </a:r>
          </a:p>
          <a:p>
            <a:pPr marL="51435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Nervous investors began selling stocks; set off a chain reaction of selling; with few willing to buy</a:t>
            </a:r>
          </a:p>
          <a:p>
            <a:pPr marL="51435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Stock prices PLUNGED; triggering an even greater panic</a:t>
            </a:r>
          </a:p>
          <a:p>
            <a:pPr marL="51435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However, leading bankers joined together to buy stocks and prevent a collapse; stopped panic for a short while</a:t>
            </a:r>
          </a:p>
        </p:txBody>
      </p:sp>
      <p:sp>
        <p:nvSpPr>
          <p:cNvPr id="27650" name="Title 2"/>
          <p:cNvSpPr>
            <a:spLocks noGrp="1"/>
          </p:cNvSpPr>
          <p:nvPr>
            <p:ph type="title"/>
          </p:nvPr>
        </p:nvSpPr>
        <p:spPr>
          <a:xfrm>
            <a:off x="381000" y="20638"/>
            <a:ext cx="7680325" cy="741362"/>
          </a:xfrm>
        </p:spPr>
        <p:txBody>
          <a:bodyPr/>
          <a:lstStyle/>
          <a:p>
            <a:pPr eaLnBrk="1" hangingPunct="1"/>
            <a:r>
              <a:rPr lang="en-US" smtClean="0"/>
              <a:t>The Stock Market </a:t>
            </a:r>
            <a:r>
              <a:rPr lang="en-US" b="1" smtClean="0">
                <a:solidFill>
                  <a:srgbClr val="FF0000"/>
                </a:solidFill>
              </a:rPr>
              <a:t>Crashes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685800"/>
            <a:ext cx="7680325" cy="4724400"/>
          </a:xfrm>
        </p:spPr>
        <p:txBody>
          <a:bodyPr/>
          <a:lstStyle/>
          <a:p>
            <a:pPr marL="342900" indent="-34290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Tuesday, October 29, 1929</a:t>
            </a:r>
          </a:p>
          <a:p>
            <a:pPr marL="51435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When trading began again on Monday the relief had subsided </a:t>
            </a:r>
          </a:p>
          <a:p>
            <a:pPr marL="51435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The market began to sink again</a:t>
            </a:r>
          </a:p>
          <a:p>
            <a:pPr marL="51435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The next day, </a:t>
            </a:r>
            <a:r>
              <a:rPr lang="en-US" sz="2200" b="1" dirty="0" smtClean="0"/>
              <a:t>Black Tuesday</a:t>
            </a:r>
            <a:r>
              <a:rPr lang="en-US" sz="2200" dirty="0" smtClean="0"/>
              <a:t>, the worst day of the panic</a:t>
            </a:r>
          </a:p>
          <a:p>
            <a:pPr marL="687388" lvl="2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Investors dumped more than 16 million shares of stock</a:t>
            </a:r>
          </a:p>
          <a:p>
            <a:pPr marL="687388" lvl="2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During the month of October, the stock market dropped in value by 16 billion</a:t>
            </a:r>
            <a:endParaRPr lang="en-US" sz="2200" dirty="0"/>
          </a:p>
        </p:txBody>
      </p:sp>
      <p:sp>
        <p:nvSpPr>
          <p:cNvPr id="28674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7680325" cy="762000"/>
          </a:xfrm>
        </p:spPr>
        <p:txBody>
          <a:bodyPr/>
          <a:lstStyle/>
          <a:p>
            <a:pPr eaLnBrk="1" hangingPunct="1"/>
            <a:r>
              <a:rPr lang="en-US" smtClean="0"/>
              <a:t>The Stock Market </a:t>
            </a:r>
            <a:r>
              <a:rPr lang="en-US" smtClean="0">
                <a:solidFill>
                  <a:srgbClr val="FF0000"/>
                </a:solidFill>
              </a:rPr>
              <a:t>CRASHES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563938"/>
            <a:ext cx="4191000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29075"/>
            <a:ext cx="35814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5" y="1463675"/>
            <a:ext cx="7680325" cy="472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en-US" sz="2400" dirty="0" smtClean="0"/>
              <a:t>List 5 circumstances or </a:t>
            </a:r>
          </a:p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factors that led to the</a:t>
            </a:r>
          </a:p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crash of the Stock</a:t>
            </a:r>
          </a:p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Market.</a:t>
            </a:r>
          </a:p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en-US" sz="2400" dirty="0" smtClean="0"/>
              <a:t>Predict what problems</a:t>
            </a:r>
          </a:p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are going to occur after</a:t>
            </a:r>
          </a:p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the crash. </a:t>
            </a:r>
          </a:p>
        </p:txBody>
      </p:sp>
      <p:sp>
        <p:nvSpPr>
          <p:cNvPr id="296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Causes of the Stock Market Crash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6813" y="1447800"/>
            <a:ext cx="5410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70988" cy="601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5" y="1463675"/>
            <a:ext cx="8562975" cy="4724400"/>
          </a:xfrm>
        </p:spPr>
        <p:txBody>
          <a:bodyPr/>
          <a:lstStyle/>
          <a:p>
            <a:pPr marL="285750" indent="-28575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Bell Ringer</a:t>
            </a:r>
          </a:p>
          <a:p>
            <a:pPr marL="285750" indent="-28575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Notes- False Sense of Security &amp; the Crash</a:t>
            </a:r>
          </a:p>
          <a:p>
            <a:pPr marL="285750" indent="-28575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Exit Slip</a:t>
            </a:r>
          </a:p>
          <a:p>
            <a:pPr marL="285750" indent="-28575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endParaRPr lang="en-US" sz="2400" dirty="0"/>
          </a:p>
          <a:p>
            <a:pPr marL="285750" indent="-28575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285750" indent="-28575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endParaRPr lang="en-US" sz="2400" dirty="0"/>
          </a:p>
          <a:p>
            <a:pPr marL="285750" indent="-28575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sz="2800" b="1" dirty="0" smtClean="0"/>
              <a:t>I can….analyze the factors, events, and economic conditions that led to the Great Depression. </a:t>
            </a:r>
            <a:endParaRPr lang="en-US" sz="2800" b="1" dirty="0"/>
          </a:p>
        </p:txBody>
      </p:sp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Today in U.S. History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5" y="1463675"/>
            <a:ext cx="7680325" cy="472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en-US" dirty="0" smtClean="0">
                <a:hlinkClick r:id="rId2"/>
              </a:rPr>
              <a:t>Welcome to Discovery Education Player</a:t>
            </a:r>
            <a:endParaRPr lang="en-US" dirty="0"/>
          </a:p>
        </p:txBody>
      </p:sp>
      <p:sp>
        <p:nvSpPr>
          <p:cNvPr id="3174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Causes Recap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the Crash &amp; the Human Impact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2800597"/>
            <a:ext cx="3124200" cy="405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85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Today in US History B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029575" cy="48609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sz="2400" dirty="0" smtClean="0"/>
              <a:t>Bell Ringer</a:t>
            </a:r>
          </a:p>
          <a:p>
            <a:pPr>
              <a:buFont typeface="Arial" charset="0"/>
              <a:buChar char="•"/>
            </a:pPr>
            <a:r>
              <a:rPr lang="en-US" sz="2400" dirty="0" smtClean="0"/>
              <a:t>Notes- Effects of the Crash &amp; Human Impact of Depression</a:t>
            </a:r>
          </a:p>
          <a:p>
            <a:pPr>
              <a:buFont typeface="Arial" charset="0"/>
              <a:buChar char="•"/>
            </a:pPr>
            <a:r>
              <a:rPr lang="en-US" sz="2400" dirty="0" smtClean="0"/>
              <a:t>Notes- Dust Bowl</a:t>
            </a:r>
          </a:p>
          <a:p>
            <a:pPr>
              <a:buFont typeface="Arial" charset="0"/>
              <a:buChar char="•"/>
            </a:pPr>
            <a:r>
              <a:rPr lang="en-US" sz="2400" dirty="0" smtClean="0"/>
              <a:t>Weekly Quiz #3</a:t>
            </a:r>
            <a:endParaRPr lang="en-US" sz="2400" dirty="0" smtClean="0"/>
          </a:p>
          <a:p>
            <a:pPr>
              <a:buFont typeface="Arial" charset="0"/>
              <a:buChar char="•"/>
            </a:pPr>
            <a:endParaRPr lang="en-US" sz="2400" dirty="0" smtClean="0"/>
          </a:p>
          <a:p>
            <a:pPr>
              <a:buFont typeface="Arial" charset="0"/>
              <a:buChar char="•"/>
            </a:pPr>
            <a:endParaRPr lang="en-US" sz="2400" dirty="0" smtClean="0"/>
          </a:p>
          <a:p>
            <a:pPr>
              <a:buFont typeface="Arial" charset="0"/>
              <a:buChar char="•"/>
            </a:pPr>
            <a:endParaRPr lang="en-US" sz="2400" dirty="0" smtClean="0"/>
          </a:p>
          <a:p>
            <a:pPr>
              <a:buFont typeface="Arial" charset="0"/>
              <a:buChar char="•"/>
            </a:pPr>
            <a:r>
              <a:rPr lang="en-US" sz="2800" i="1" dirty="0" smtClean="0"/>
              <a:t>I can</a:t>
            </a:r>
            <a:r>
              <a:rPr lang="en-US" sz="2800" dirty="0" smtClean="0"/>
              <a:t>….</a:t>
            </a:r>
            <a:r>
              <a:rPr lang="en-US" sz="2800" b="1" dirty="0" smtClean="0"/>
              <a:t>assess the impact of the Stock Market Crash and associated economic depression on the average American.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smtClean="0"/>
              <a:t>Effects of the Stock Market Crash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7680325" cy="48609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Char char="•"/>
            </a:pPr>
            <a:r>
              <a:rPr lang="en-US" sz="2400" dirty="0" smtClean="0"/>
              <a:t>After October 29, 1929, the American economy entered into a </a:t>
            </a:r>
            <a:r>
              <a:rPr lang="en-US" sz="2400" b="1" dirty="0" smtClean="0"/>
              <a:t>depression</a:t>
            </a:r>
            <a:r>
              <a:rPr lang="en-US" sz="2400" dirty="0" smtClean="0"/>
              <a:t> (a sustained, long term downturn in economic activity)</a:t>
            </a:r>
          </a:p>
          <a:p>
            <a:endParaRPr lang="en-US" sz="2400" dirty="0" smtClean="0"/>
          </a:p>
          <a:p>
            <a:pPr>
              <a:buFont typeface="Arial" charset="0"/>
              <a:buChar char="•"/>
            </a:pPr>
            <a:r>
              <a:rPr lang="en-US" sz="2400" dirty="0" smtClean="0"/>
              <a:t>The “Great Depression” represents the years of the worst economic depression America had ever or has ever faced.</a:t>
            </a:r>
          </a:p>
          <a:p>
            <a:pPr>
              <a:buFont typeface="Arial" charset="0"/>
              <a:buChar char="•"/>
            </a:pPr>
            <a:endParaRPr lang="en-US" sz="2400" dirty="0" smtClean="0"/>
          </a:p>
          <a:p>
            <a:pPr>
              <a:buFont typeface="Arial" charset="0"/>
              <a:buChar char="•"/>
            </a:pPr>
            <a:r>
              <a:rPr lang="en-US" sz="2400" dirty="0" smtClean="0"/>
              <a:t>The Great Depression lasted from 1929 until the 1940s (after World War II).</a:t>
            </a:r>
          </a:p>
          <a:p>
            <a:pPr>
              <a:buFont typeface="Arial" charset="0"/>
              <a:buChar char="•"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Effects of the Stock Market Crash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258175" cy="49371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Char char="•"/>
            </a:pPr>
            <a:r>
              <a:rPr lang="en-US" sz="2400" smtClean="0"/>
              <a:t>In the aftermath of the crash, business and political leaders rushed to calm the panic and reassure the nation</a:t>
            </a:r>
          </a:p>
          <a:p>
            <a:pPr>
              <a:buFont typeface="Arial" charset="0"/>
              <a:buChar char="•"/>
            </a:pPr>
            <a:r>
              <a:rPr lang="en-US" sz="2400" smtClean="0"/>
              <a:t>Some business executives and even President Hoover downplayed the crash – “The recent collapse of stock market prices has no significance as regards to the real wealth of the American people as a whole” </a:t>
            </a:r>
          </a:p>
          <a:p>
            <a:pPr>
              <a:buFont typeface="Arial" charset="0"/>
              <a:buChar char="•"/>
            </a:pPr>
            <a:endParaRPr lang="en-US" sz="2400" smtClean="0"/>
          </a:p>
          <a:p>
            <a:pPr>
              <a:buFont typeface="Arial" charset="0"/>
              <a:buChar char="•"/>
            </a:pPr>
            <a:r>
              <a:rPr lang="en-US" sz="2400" smtClean="0"/>
              <a:t>They were extremely wrong.</a:t>
            </a:r>
          </a:p>
          <a:p>
            <a:pPr>
              <a:buFont typeface="Arial" charset="0"/>
              <a:buChar char="•"/>
            </a:pPr>
            <a:r>
              <a:rPr lang="en-US" sz="2400" smtClean="0"/>
              <a:t>Most investors in the Stock Market lost most, if not all, of their wealth.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04" name="Picture 4" descr="11-326-image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7680325" cy="762000"/>
          </a:xfrm>
        </p:spPr>
        <p:txBody>
          <a:bodyPr/>
          <a:lstStyle/>
          <a:p>
            <a:pPr algn="r"/>
            <a:r>
              <a:rPr lang="en-US" dirty="0" smtClean="0"/>
              <a:t>Effects of the Crash	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533400"/>
            <a:ext cx="8334375" cy="53340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Char char="•"/>
            </a:pPr>
            <a:r>
              <a:rPr lang="en-US" sz="2400" dirty="0" smtClean="0"/>
              <a:t>Impact of Individual Investors</a:t>
            </a:r>
          </a:p>
          <a:p>
            <a:pPr lvl="1"/>
            <a:r>
              <a:rPr lang="en-US" sz="2000" dirty="0" smtClean="0"/>
              <a:t>Ruined many individual investors- some lost entire savings!</a:t>
            </a:r>
          </a:p>
          <a:p>
            <a:pPr lvl="1"/>
            <a:r>
              <a:rPr lang="en-US" sz="2000" dirty="0" smtClean="0"/>
              <a:t>Margin buyers were particularly hard hit: brokers demanded that they pay back the borrowed $, to meet the margin call, investors were forced to sell stocks for far less than they had paid for them.</a:t>
            </a:r>
          </a:p>
          <a:p>
            <a:pPr>
              <a:buFont typeface="Arial" charset="0"/>
              <a:buChar char="•"/>
            </a:pPr>
            <a:r>
              <a:rPr lang="en-US" sz="2400" dirty="0" smtClean="0"/>
              <a:t>Effects on the banks</a:t>
            </a:r>
          </a:p>
          <a:p>
            <a:pPr lvl="1"/>
            <a:r>
              <a:rPr lang="en-US" sz="2000" dirty="0" smtClean="0"/>
              <a:t>The crash trigged a banking crisis</a:t>
            </a:r>
          </a:p>
          <a:p>
            <a:pPr lvl="1"/>
            <a:r>
              <a:rPr lang="en-US" sz="2000" dirty="0" smtClean="0"/>
              <a:t>Frightened depositors rushed to withdraw their money, draining banks of $</a:t>
            </a:r>
          </a:p>
          <a:p>
            <a:pPr lvl="1"/>
            <a:r>
              <a:rPr lang="en-US" sz="2000" dirty="0" smtClean="0"/>
              <a:t>Many banks had also themselves been investors or loaned money</a:t>
            </a:r>
          </a:p>
          <a:p>
            <a:pPr lvl="1"/>
            <a:r>
              <a:rPr lang="en-US" sz="2000" dirty="0" smtClean="0"/>
              <a:t>Many banks were forced to close….1930 </a:t>
            </a:r>
            <a:r>
              <a:rPr lang="en-US" sz="2000" dirty="0" smtClean="0">
                <a:sym typeface="Wingdings" pitchFamily="2" charset="2"/>
              </a:rPr>
              <a:t> 1,352 closed, 1931  2,294</a:t>
            </a:r>
            <a:endParaRPr lang="en-US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05325"/>
            <a:ext cx="28575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Effects of the Crash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562975" cy="51657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Char char="•"/>
            </a:pPr>
            <a:r>
              <a:rPr lang="en-US" sz="2400" smtClean="0"/>
              <a:t>Effects on business</a:t>
            </a:r>
          </a:p>
          <a:p>
            <a:pPr lvl="1"/>
            <a:r>
              <a:rPr lang="en-US" sz="2000" smtClean="0"/>
              <a:t>All businesses affected, especially those already struggling</a:t>
            </a:r>
          </a:p>
          <a:p>
            <a:pPr lvl="1"/>
            <a:r>
              <a:rPr lang="en-US" sz="2000" smtClean="0"/>
              <a:t>Banks and investors unwilling or able to provide industry with money it needed to grow and expand </a:t>
            </a:r>
            <a:r>
              <a:rPr lang="en-US" sz="2000" smtClean="0">
                <a:sym typeface="Wingdings" pitchFamily="2" charset="2"/>
              </a:rPr>
              <a:t> Many business will fail</a:t>
            </a:r>
          </a:p>
          <a:p>
            <a:pPr lvl="1"/>
            <a:r>
              <a:rPr lang="en-US" sz="2000" smtClean="0">
                <a:sym typeface="Wingdings" pitchFamily="2" charset="2"/>
              </a:rPr>
              <a:t>Consumers cut back on spending, only bought necessities</a:t>
            </a:r>
          </a:p>
          <a:p>
            <a:pPr lvl="1"/>
            <a:r>
              <a:rPr lang="en-US" sz="2000" smtClean="0">
                <a:sym typeface="Wingdings" pitchFamily="2" charset="2"/>
              </a:rPr>
              <a:t>Companies began to lay off employee or cut wages  wages dropped by a total of $4 billion</a:t>
            </a:r>
            <a:endParaRPr lang="en-US" sz="2000" smtClean="0"/>
          </a:p>
          <a:p>
            <a:pPr>
              <a:buFont typeface="Arial" charset="0"/>
              <a:buChar char="•"/>
            </a:pPr>
            <a:r>
              <a:rPr lang="en-US" sz="2400" smtClean="0"/>
              <a:t>Effects overseas</a:t>
            </a:r>
          </a:p>
          <a:p>
            <a:pPr lvl="1"/>
            <a:r>
              <a:rPr lang="en-US" sz="2000" smtClean="0"/>
              <a:t>The Great Depression impacted economies all over the world, especially Europe who was still struggling from World War One.</a:t>
            </a:r>
          </a:p>
          <a:p>
            <a:pPr lvl="1"/>
            <a:r>
              <a:rPr lang="en-US" sz="2000" smtClean="0"/>
              <a:t>European governments and business could not repay loans</a:t>
            </a:r>
          </a:p>
          <a:p>
            <a:pPr lvl="1"/>
            <a:r>
              <a:rPr lang="en-US" sz="2000" smtClean="0"/>
              <a:t>European business also began laying off workers and cutting wages </a:t>
            </a:r>
          </a:p>
          <a:p>
            <a:pPr lvl="1"/>
            <a:r>
              <a:rPr lang="en-US" sz="2000" smtClean="0"/>
              <a:t>Created high tariffs to try to protect home businesses, but it wasn’t enough!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89709"/>
            <a:ext cx="6886903" cy="532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8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7680325" cy="762000"/>
          </a:xfrm>
        </p:spPr>
        <p:txBody>
          <a:bodyPr/>
          <a:lstStyle/>
          <a:p>
            <a:r>
              <a:rPr lang="en-US" smtClean="0"/>
              <a:t>Impact on Average Americans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838200"/>
            <a:ext cx="8486775" cy="57150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400" dirty="0" smtClean="0"/>
              <a:t> Banks &amp; Savings Accounts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Bank runs </a:t>
            </a:r>
            <a:r>
              <a:rPr lang="en-US" sz="2000" dirty="0" smtClean="0"/>
              <a:t>were popular- nervous depositors suspecting a bank might be in danger of failing, rushed to withdraw their savings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Runs caused many banks to close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When banks closed, it hurt the average American who had trusted their savings in the bank.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Banks in the 1920s did not always have enough assets on hand to maintain the runs &amp; there was no government protection or aid available. 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400" dirty="0" smtClean="0"/>
              <a:t>Farm Failures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The hard times farmers faced in the 1920s only worsened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Many Americans were not able to buy food and demand for products declined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By 1933, prices were down more than 50% from their already low 1929 levels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Lower prices </a:t>
            </a:r>
            <a:r>
              <a:rPr lang="en-US" sz="2000" dirty="0" smtClean="0">
                <a:sym typeface="Wingdings" pitchFamily="2" charset="2"/>
              </a:rPr>
              <a:t> lower income for farmers  can’t pay bank loans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ym typeface="Wingdings" pitchFamily="2" charset="2"/>
              </a:rPr>
              <a:t>In 1933 alone, 364,000 farms went bankrupt or suffered </a:t>
            </a:r>
            <a:r>
              <a:rPr lang="en-US" sz="2000" b="1" dirty="0" smtClean="0">
                <a:sym typeface="Wingdings" pitchFamily="2" charset="2"/>
              </a:rPr>
              <a:t>foreclosure</a:t>
            </a:r>
            <a:r>
              <a:rPr lang="en-US" sz="2000" dirty="0" smtClean="0">
                <a:sym typeface="Wingdings" pitchFamily="2" charset="2"/>
              </a:rPr>
              <a:t> (when a bank or other lender takes over ownership of a property fro man owner who has failed to make loan payments)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2425" y="4003675"/>
            <a:ext cx="4572000" cy="1177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/>
              <a:t>The 20s that Roared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 idx="4294967295"/>
          </p:nvPr>
        </p:nvSpPr>
        <p:spPr>
          <a:xfrm>
            <a:off x="1463675" y="152400"/>
            <a:ext cx="7680325" cy="762000"/>
          </a:xfrm>
        </p:spPr>
        <p:txBody>
          <a:bodyPr/>
          <a:lstStyle/>
          <a:p>
            <a:pPr algn="r"/>
            <a:r>
              <a:rPr lang="en-US" dirty="0" smtClean="0"/>
              <a:t>Impact on Average Americans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533400"/>
            <a:ext cx="8486775" cy="50895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Char char="•"/>
            </a:pPr>
            <a:r>
              <a:rPr lang="en-US" sz="2400" dirty="0" smtClean="0"/>
              <a:t> Unemployment</a:t>
            </a:r>
          </a:p>
          <a:p>
            <a:pPr lvl="1"/>
            <a:r>
              <a:rPr lang="en-US" sz="2000" dirty="0" smtClean="0"/>
              <a:t>In 1929, unemployment was at 3%</a:t>
            </a:r>
          </a:p>
          <a:p>
            <a:pPr lvl="1"/>
            <a:r>
              <a:rPr lang="en-US" sz="2000" dirty="0" smtClean="0"/>
              <a:t>By 1932, unemployment had reached 23.5%</a:t>
            </a:r>
          </a:p>
          <a:p>
            <a:pPr lvl="1"/>
            <a:r>
              <a:rPr lang="en-US" sz="2000" dirty="0" smtClean="0"/>
              <a:t>Without jobs, economic activity plummets (no new clothes, goods, cars, houses,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Minorities were usually the first to lose their jobs</a:t>
            </a:r>
          </a:p>
          <a:p>
            <a:pPr>
              <a:buFont typeface="Arial" charset="0"/>
              <a:buChar char="•"/>
            </a:pPr>
            <a:r>
              <a:rPr lang="en-US" sz="2400" dirty="0" smtClean="0"/>
              <a:t>Homelessness</a:t>
            </a:r>
          </a:p>
          <a:p>
            <a:pPr lvl="1"/>
            <a:r>
              <a:rPr lang="en-US" sz="2000" dirty="0" smtClean="0"/>
              <a:t>With no job or income to sustain a family, many Americans lost their homes</a:t>
            </a:r>
          </a:p>
          <a:p>
            <a:pPr lvl="1"/>
            <a:r>
              <a:rPr lang="en-US" sz="2000" dirty="0" smtClean="0"/>
              <a:t>In many communities, sprawling neighborhoods of shacks sprang up on the outskirts of towns, in public parks, under bridges, </a:t>
            </a:r>
            <a:r>
              <a:rPr lang="en-US" sz="2000" dirty="0" err="1" smtClean="0"/>
              <a:t>etc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b="1" dirty="0" err="1" smtClean="0">
                <a:sym typeface="Wingdings" pitchFamily="2" charset="2"/>
              </a:rPr>
              <a:t>Hoovervilles</a:t>
            </a:r>
            <a:r>
              <a:rPr lang="en-US" sz="2000" b="1" dirty="0" smtClean="0">
                <a:sym typeface="Wingdings" pitchFamily="2" charset="2"/>
              </a:rPr>
              <a:t> </a:t>
            </a:r>
          </a:p>
          <a:p>
            <a:pPr lvl="1"/>
            <a:endParaRPr lang="en-US" sz="2000" b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95800"/>
            <a:ext cx="26289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9"/>
            <a:ext cx="5295900" cy="4312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72180"/>
            <a:ext cx="4191000" cy="403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04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>
          <a:xfrm>
            <a:off x="304800" y="0"/>
            <a:ext cx="7680325" cy="762000"/>
          </a:xfrm>
        </p:spPr>
        <p:txBody>
          <a:bodyPr/>
          <a:lstStyle/>
          <a:p>
            <a:r>
              <a:rPr lang="en-US" smtClean="0"/>
              <a:t>How do we help the American?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914400"/>
            <a:ext cx="8410575" cy="5638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Char char="•"/>
            </a:pPr>
            <a:r>
              <a:rPr lang="en-US" sz="2400" dirty="0" smtClean="0"/>
              <a:t>Lack of Public Relief</a:t>
            </a:r>
          </a:p>
          <a:p>
            <a:pPr lvl="1"/>
            <a:r>
              <a:rPr lang="en-US" sz="2000" dirty="0" smtClean="0"/>
              <a:t>Only local government relief agencies and charitable organizations such as the Red Cross were able to offer assistance. </a:t>
            </a:r>
          </a:p>
          <a:p>
            <a:pPr lvl="1"/>
            <a:r>
              <a:rPr lang="en-US" sz="2000" dirty="0" smtClean="0"/>
              <a:t>Many local governments closed other public offices to make money (schools, libraries,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Only 1 in 4 Americans received public relief</a:t>
            </a:r>
          </a:p>
          <a:p>
            <a:pPr lvl="1"/>
            <a:r>
              <a:rPr lang="en-US" sz="2000" dirty="0" smtClean="0"/>
              <a:t>Many Americans also had a negative attitude towards charity</a:t>
            </a:r>
          </a:p>
          <a:p>
            <a:pPr>
              <a:buFont typeface="Arial" charset="0"/>
              <a:buChar char="•"/>
            </a:pPr>
            <a:r>
              <a:rPr lang="en-US" sz="2400" dirty="0" smtClean="0"/>
              <a:t>Attempts to sustain</a:t>
            </a:r>
          </a:p>
          <a:p>
            <a:pPr lvl="1"/>
            <a:r>
              <a:rPr lang="en-US" sz="2000" dirty="0" smtClean="0"/>
              <a:t>They made due with what they could</a:t>
            </a:r>
          </a:p>
          <a:p>
            <a:pPr lvl="1"/>
            <a:r>
              <a:rPr lang="en-US" sz="2000" dirty="0" smtClean="0"/>
              <a:t>Change in diets</a:t>
            </a:r>
          </a:p>
          <a:p>
            <a:pPr lvl="1"/>
            <a:r>
              <a:rPr lang="en-US" sz="2000" dirty="0" smtClean="0"/>
              <a:t>Quick cash </a:t>
            </a:r>
            <a:r>
              <a:rPr lang="en-US" sz="2000" dirty="0" smtClean="0">
                <a:sym typeface="Wingdings" pitchFamily="2" charset="2"/>
              </a:rPr>
              <a:t> pawn, peddling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Apple Shippers Association- had an oversupply, “sold” apples on credit to individuals who sold them on the street for FIVE CENTS</a:t>
            </a:r>
          </a:p>
          <a:p>
            <a:pPr lvl="1"/>
            <a:r>
              <a:rPr lang="en-US" sz="2000" b="1" dirty="0" smtClean="0"/>
              <a:t>Hoboes</a:t>
            </a:r>
            <a:r>
              <a:rPr lang="en-US" sz="2000" dirty="0" smtClean="0"/>
              <a:t>- homeless wanderers, hopped trains to travel from town to town looking for work or money.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-1"/>
            <a:ext cx="3810000" cy="4835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2353869"/>
            <a:ext cx="5543550" cy="449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61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1021405"/>
            <a:ext cx="4571999" cy="583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54" y="76200"/>
            <a:ext cx="4551219" cy="3625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3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180268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39748"/>
            <a:ext cx="3067266" cy="401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3124200"/>
            <a:ext cx="509154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520"/>
            <a:ext cx="2895600" cy="345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65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algn="ctr"/>
            <a:r>
              <a:rPr lang="en-US" smtClean="0"/>
              <a:t>What emotional toll will this take on Americans?</a:t>
            </a:r>
          </a:p>
        </p:txBody>
      </p:sp>
      <p:sp>
        <p:nvSpPr>
          <p:cNvPr id="57349" name="Rectangle 5"/>
          <p:cNvSpPr>
            <a:spLocks noGrp="1"/>
          </p:cNvSpPr>
          <p:nvPr>
            <p:ph type="subTitle" idx="4294967295"/>
          </p:nvPr>
        </p:nvSpPr>
        <p:spPr bwMode="auto">
          <a:xfrm>
            <a:off x="1371600" y="3886200"/>
            <a:ext cx="6400800" cy="17526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5" y="1463675"/>
            <a:ext cx="7680325" cy="472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en-US" dirty="0" smtClean="0">
                <a:hlinkClick r:id="rId2"/>
              </a:rPr>
              <a:t>http://player.discoveryeducation.com/index.cfm?guidAssetId=19C350AF-D8F1-40E0-BA71-F4B96D98788F&amp;blnFromSearch=1&amp;productcode=US</a:t>
            </a:r>
            <a:endParaRPr lang="en-US" dirty="0"/>
          </a:p>
        </p:txBody>
      </p:sp>
      <p:sp>
        <p:nvSpPr>
          <p:cNvPr id="327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Dust Bowl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8600" y="1219200"/>
            <a:ext cx="8686800" cy="5410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buFont typeface="Arial" charset="0"/>
              <a:buChar char="•"/>
              <a:defRPr/>
            </a:pPr>
            <a:r>
              <a:rPr lang="en-US" sz="2400" dirty="0" smtClean="0"/>
              <a:t>For some the Roaring 20s were not a time of economic prosperity</a:t>
            </a:r>
          </a:p>
          <a:p>
            <a:pPr marL="342900" indent="-342900" eaLnBrk="1" hangingPunct="1">
              <a:buFont typeface="Arial" charset="0"/>
              <a:buChar char="•"/>
              <a:defRPr/>
            </a:pPr>
            <a:r>
              <a:rPr lang="en-US" sz="2400" dirty="0" smtClean="0"/>
              <a:t>Overall, the American economy saw a period of sustained growth</a:t>
            </a:r>
          </a:p>
          <a:p>
            <a:pPr marL="514350" lvl="1" indent="-342900" eaLnBrk="1" hangingPunct="1">
              <a:defRPr/>
            </a:pPr>
            <a:r>
              <a:rPr lang="en-US" sz="2000" dirty="0" smtClean="0"/>
              <a:t>The </a:t>
            </a:r>
            <a:r>
              <a:rPr lang="en-US" sz="2000" b="1" dirty="0" smtClean="0"/>
              <a:t>GNP</a:t>
            </a:r>
            <a:r>
              <a:rPr lang="en-US" sz="2000" dirty="0" smtClean="0"/>
              <a:t> (Gross National Product- the total value of goods and services produced in a nation during a specific period) </a:t>
            </a:r>
            <a:r>
              <a:rPr lang="en-US" sz="2000" b="1" dirty="0" smtClean="0"/>
              <a:t>rose by 30% between 1922 and 1928</a:t>
            </a:r>
          </a:p>
          <a:p>
            <a:pPr marL="514350" lvl="1" indent="-342900" eaLnBrk="1" hangingPunct="1">
              <a:defRPr/>
            </a:pPr>
            <a:r>
              <a:rPr lang="en-US" sz="2000" dirty="0" smtClean="0"/>
              <a:t>Automobile industry helped drive the expansion of the economy. 1 in 5 Americans owned a car</a:t>
            </a:r>
          </a:p>
          <a:p>
            <a:pPr marL="514350" lvl="1" indent="-342900" eaLnBrk="1" hangingPunct="1">
              <a:defRPr/>
            </a:pPr>
            <a:r>
              <a:rPr lang="en-US" sz="2000" dirty="0" smtClean="0"/>
              <a:t>Unemployment was very low (3%)</a:t>
            </a:r>
          </a:p>
          <a:p>
            <a:pPr marL="514350" lvl="1" indent="-342900" eaLnBrk="1" hangingPunct="1">
              <a:defRPr/>
            </a:pPr>
            <a:r>
              <a:rPr lang="en-US" sz="2000" dirty="0" smtClean="0"/>
              <a:t>Consumerism dictated the economy </a:t>
            </a:r>
          </a:p>
          <a:p>
            <a:pPr marL="342900" indent="-342900" eaLnBrk="1" hangingPunct="1">
              <a:buFont typeface="Arial" charset="0"/>
              <a:buChar char="•"/>
              <a:defRPr/>
            </a:pPr>
            <a:r>
              <a:rPr lang="en-US" sz="2200" dirty="0" smtClean="0"/>
              <a:t>Average Americans knew very little about the economy. The rapid growth trigged a feeling of optimism </a:t>
            </a:r>
            <a:r>
              <a:rPr lang="en-US" sz="2200" dirty="0" smtClean="0">
                <a:sym typeface="Wingdings" pitchFamily="2" charset="2"/>
              </a:rPr>
              <a:t> led to reckless activities..</a:t>
            </a:r>
            <a:endParaRPr lang="en-US" sz="2200" dirty="0" smtClean="0"/>
          </a:p>
        </p:txBody>
      </p:sp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7680325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The Twenties that Roared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5" y="1463675"/>
            <a:ext cx="7680325" cy="4724400"/>
          </a:xfrm>
        </p:spPr>
        <p:txBody>
          <a:bodyPr/>
          <a:lstStyle/>
          <a:p>
            <a:pPr marL="342900" indent="-34290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Stock Market</a:t>
            </a:r>
          </a:p>
          <a:p>
            <a:pPr marL="51435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Stock- ownership in the company</a:t>
            </a:r>
          </a:p>
          <a:p>
            <a:pPr marL="51435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Shares- portion of a company that is sold</a:t>
            </a:r>
          </a:p>
          <a:p>
            <a:pPr marL="51435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Buying shares of stock = buying a piece of a corporation</a:t>
            </a:r>
          </a:p>
          <a:p>
            <a:pPr marL="51435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The stock market of the 1920s performed well – the trend in stock prices was sharply upward</a:t>
            </a:r>
          </a:p>
          <a:p>
            <a:pPr marL="51435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# of shares rose sharply during the 1920s- 318 million in 1920 to 1 billion in 1929 ….. Everyone was buying stocks!! </a:t>
            </a:r>
          </a:p>
          <a:p>
            <a:pPr marL="51435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/>
          </a:p>
          <a:p>
            <a:pPr marL="51435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hlinkClick r:id="rId2"/>
              </a:rPr>
              <a:t>Stock Market Basics - How the New York Stock Exchange Works - Tutorial Cartoon (1952) - YouTube</a:t>
            </a:r>
            <a:endParaRPr lang="en-US" sz="2200" dirty="0" smtClean="0"/>
          </a:p>
        </p:txBody>
      </p:sp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Twenties that Roared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8791" y="4914034"/>
            <a:ext cx="2857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228600"/>
            <a:ext cx="28575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1219200"/>
            <a:ext cx="8562975" cy="5334000"/>
          </a:xfrm>
        </p:spPr>
        <p:txBody>
          <a:bodyPr>
            <a:normAutofit lnSpcReduction="10000"/>
          </a:bodyPr>
          <a:lstStyle/>
          <a:p>
            <a:pPr marL="457200" indent="-45720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sz="2800" dirty="0" smtClean="0"/>
              <a:t>Election of 1928</a:t>
            </a:r>
          </a:p>
          <a:p>
            <a:pPr marL="6286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Republican Candidate = </a:t>
            </a:r>
            <a:r>
              <a:rPr lang="en-US" sz="2600" b="1" dirty="0" smtClean="0"/>
              <a:t>Herbert Hoover</a:t>
            </a:r>
          </a:p>
          <a:p>
            <a:pPr marL="801688" lvl="2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Never held an elected position</a:t>
            </a:r>
          </a:p>
          <a:p>
            <a:pPr marL="801688" lvl="2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Secretary of Commerce under Harding &amp; Coolidge</a:t>
            </a:r>
          </a:p>
          <a:p>
            <a:pPr marL="801688" lvl="2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Quaker; supported Prohibition </a:t>
            </a:r>
          </a:p>
          <a:p>
            <a:pPr marL="6286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Democratic Candidate = Al Smith</a:t>
            </a:r>
          </a:p>
          <a:p>
            <a:pPr marL="801688" lvl="2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Outgoing politician</a:t>
            </a:r>
          </a:p>
          <a:p>
            <a:pPr marL="801688" lvl="2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Catholic; supported alcohol sales</a:t>
            </a:r>
          </a:p>
          <a:p>
            <a:pPr lvl="2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/>
          </a:p>
          <a:p>
            <a:pPr lvl="2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/>
              <a:t>Hoover overwhelmingly won the election!</a:t>
            </a:r>
          </a:p>
          <a:p>
            <a:pPr lvl="2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/>
              <a:t> </a:t>
            </a:r>
            <a:r>
              <a:rPr lang="en-US" sz="2600" dirty="0" smtClean="0"/>
              <a:t>         How do Republicans typically view the relationship between business and government?</a:t>
            </a:r>
          </a:p>
        </p:txBody>
      </p:sp>
      <p:sp>
        <p:nvSpPr>
          <p:cNvPr id="18434" name="Title 2"/>
          <p:cNvSpPr>
            <a:spLocks noGrp="1"/>
          </p:cNvSpPr>
          <p:nvPr>
            <p:ph type="title"/>
          </p:nvPr>
        </p:nvSpPr>
        <p:spPr>
          <a:xfrm>
            <a:off x="381000" y="-6927"/>
            <a:ext cx="7680325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The Twenties that Roared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48000"/>
            <a:ext cx="1752600" cy="238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5" y="1463675"/>
            <a:ext cx="7680325" cy="472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en-US"/>
          </a:p>
        </p:txBody>
      </p:sp>
      <p:sp>
        <p:nvSpPr>
          <p:cNvPr id="1945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25413"/>
            <a:ext cx="5334000" cy="660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2425" y="4003675"/>
            <a:ext cx="4572000" cy="1177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en-US" dirty="0" smtClean="0"/>
              <a:t>Was the American economy as prosperous as everyone thought?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/>
              <a:t>A False Sense of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52425" y="1463675"/>
            <a:ext cx="7680325" cy="472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en-US"/>
          </a:p>
        </p:txBody>
      </p:sp>
      <p:sp>
        <p:nvSpPr>
          <p:cNvPr id="215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-26988"/>
            <a:ext cx="6019800" cy="682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196</TotalTime>
  <Words>1916</Words>
  <Application>Microsoft Office PowerPoint</Application>
  <PresentationFormat>On-screen Show (4:3)</PresentationFormat>
  <Paragraphs>198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Mylar</vt:lpstr>
      <vt:lpstr>The Great Depression</vt:lpstr>
      <vt:lpstr>Today in U.S. History B</vt:lpstr>
      <vt:lpstr>The 20s that Roared</vt:lpstr>
      <vt:lpstr>The Twenties that Roared</vt:lpstr>
      <vt:lpstr>The Twenties that Roared</vt:lpstr>
      <vt:lpstr>The Twenties that Roared</vt:lpstr>
      <vt:lpstr>PowerPoint Presentation</vt:lpstr>
      <vt:lpstr>A False Sense of Security</vt:lpstr>
      <vt:lpstr>PowerPoint Presentation</vt:lpstr>
      <vt:lpstr>Unequal distribution of wealth…</vt:lpstr>
      <vt:lpstr>False Consumer Confidence </vt:lpstr>
      <vt:lpstr>Buying on Credit</vt:lpstr>
      <vt:lpstr>Buying on Margin</vt:lpstr>
      <vt:lpstr>Stock Speculation and Problem…</vt:lpstr>
      <vt:lpstr>The Federal Reserve</vt:lpstr>
      <vt:lpstr>The Stock Market Crashes</vt:lpstr>
      <vt:lpstr>The Stock Market CRASHES</vt:lpstr>
      <vt:lpstr>Causes of the Stock Market Crash</vt:lpstr>
      <vt:lpstr>PowerPoint Presentation</vt:lpstr>
      <vt:lpstr>Causes Recap</vt:lpstr>
      <vt:lpstr>Effects of the Crash &amp; the Human Impact </vt:lpstr>
      <vt:lpstr>Today in US History B</vt:lpstr>
      <vt:lpstr>Effects of the Stock Market Crash</vt:lpstr>
      <vt:lpstr>Effects of the Stock Market Crash</vt:lpstr>
      <vt:lpstr>PowerPoint Presentation</vt:lpstr>
      <vt:lpstr>Effects of the Crash </vt:lpstr>
      <vt:lpstr>Effects of the Crash</vt:lpstr>
      <vt:lpstr>PowerPoint Presentation</vt:lpstr>
      <vt:lpstr>Impact on Average Americans</vt:lpstr>
      <vt:lpstr>Impact on Average Americans</vt:lpstr>
      <vt:lpstr>PowerPoint Presentation</vt:lpstr>
      <vt:lpstr>How do we help the American?</vt:lpstr>
      <vt:lpstr>PowerPoint Presentation</vt:lpstr>
      <vt:lpstr>PowerPoint Presentation</vt:lpstr>
      <vt:lpstr>PowerPoint Presentation</vt:lpstr>
      <vt:lpstr>What emotional toll will this take on Americans?</vt:lpstr>
      <vt:lpstr>Dust Bowl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Depression</dc:title>
  <dc:creator>Laure</dc:creator>
  <cp:lastModifiedBy>Laure</cp:lastModifiedBy>
  <cp:revision>18</cp:revision>
  <dcterms:created xsi:type="dcterms:W3CDTF">2012-03-19T02:27:06Z</dcterms:created>
  <dcterms:modified xsi:type="dcterms:W3CDTF">2012-12-07T04:07:57Z</dcterms:modified>
</cp:coreProperties>
</file>